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81" r:id="rId3"/>
    <p:sldId id="373" r:id="rId4"/>
    <p:sldId id="324" r:id="rId5"/>
    <p:sldId id="377" r:id="rId6"/>
    <p:sldId id="372" r:id="rId7"/>
    <p:sldId id="378" r:id="rId8"/>
    <p:sldId id="362" r:id="rId9"/>
    <p:sldId id="363" r:id="rId10"/>
    <p:sldId id="365" r:id="rId11"/>
    <p:sldId id="364" r:id="rId12"/>
    <p:sldId id="370" r:id="rId13"/>
    <p:sldId id="380" r:id="rId14"/>
    <p:sldId id="367" r:id="rId15"/>
    <p:sldId id="379" r:id="rId16"/>
    <p:sldId id="369" r:id="rId17"/>
    <p:sldId id="366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E096170-AD61-7874-53CE-34B6CFE6D1F2}" name="Philipp Hampel" initials="PH" userId="093826c84f551f97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E6"/>
    <a:srgbClr val="2851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5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87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8896A7-10C4-4860-BBA2-0A4DD114C943}" type="datetimeFigureOut">
              <a:rPr lang="de-DE" smtClean="0"/>
              <a:t>03.11.2025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092B8-C889-4088-AB73-9A97822794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6222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74137C-D07A-D74E-E487-E898288D1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00B0A22-E15C-E9B7-D008-426535D71C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AE3822-4F57-01E5-C615-461DB0180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6BFE5A-FD3F-55F1-3031-DA2B46FEA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316E11-B6DD-B2E3-80C5-B35452CC2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499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AE4EF4-04DA-4547-F79D-A69FDF04E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2719031-8700-86A2-F443-2568EE5887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9A25B8-3610-9AF8-8B98-026C5B627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98551C-8EED-B509-A6D3-AB991F3D2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2B4414-CF1C-E4EE-BDAD-B779B20C0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2059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12246F8-4EF5-1260-396B-5E7F245405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19DB205-1611-160E-B25C-A607874307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5F0446-C5E4-C4BD-E53B-0EFCBBE4B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1B6CB1-B508-DE94-ACDD-A8CE988E2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3656D0-3DCB-6B4C-BD65-460F79805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28317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genda (4 Angab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3FA93BF2-B11D-4FC5-9B10-8E083CAFCA12}"/>
              </a:ext>
            </a:extLst>
          </p:cNvPr>
          <p:cNvSpPr/>
          <p:nvPr userDrawn="1"/>
        </p:nvSpPr>
        <p:spPr>
          <a:xfrm>
            <a:off x="912286" y="1009650"/>
            <a:ext cx="11279716" cy="48387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43997" tIns="47999" rIns="143997" bIns="47999" rtlCol="0" anchor="ctr" anchorCtr="0">
            <a:normAutofit/>
          </a:bodyPr>
          <a:lstStyle/>
          <a:p>
            <a:pPr algn="ctr"/>
            <a:endParaRPr lang="de-DE" sz="2400" dirty="0" err="1">
              <a:latin typeface="+mj-lt"/>
            </a:endParaRPr>
          </a:p>
        </p:txBody>
      </p:sp>
      <p:sp>
        <p:nvSpPr>
          <p:cNvPr id="62" name="Textplatzhalter 4">
            <a:extLst>
              <a:ext uri="{FF2B5EF4-FFF2-40B4-BE49-F238E27FC236}">
                <a16:creationId xmlns:a16="http://schemas.microsoft.com/office/drawing/2014/main" id="{04C55368-C9FF-4E80-A821-ECF4B91A34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21683" y="1937091"/>
            <a:ext cx="3467600" cy="25824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78" b="1" i="0" baseline="0"/>
            </a:lvl1pPr>
          </a:lstStyle>
          <a:p>
            <a:pPr lvl="0"/>
            <a:r>
              <a:rPr lang="de-DE" dirty="0" err="1"/>
              <a:t>Agendapunkt</a:t>
            </a:r>
            <a:endParaRPr lang="de-DE" dirty="0"/>
          </a:p>
        </p:txBody>
      </p:sp>
      <p:sp>
        <p:nvSpPr>
          <p:cNvPr id="63" name="Textplatzhalter 4">
            <a:extLst>
              <a:ext uri="{FF2B5EF4-FFF2-40B4-BE49-F238E27FC236}">
                <a16:creationId xmlns:a16="http://schemas.microsoft.com/office/drawing/2014/main" id="{DCA1C46C-FE53-4CB5-983F-95043DD5C2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21683" y="2167567"/>
            <a:ext cx="3467600" cy="25824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78" b="0" i="0" baseline="0"/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Agenda</a:t>
            </a:r>
          </a:p>
        </p:txBody>
      </p:sp>
      <p:sp>
        <p:nvSpPr>
          <p:cNvPr id="69" name="Textplatzhalter 4">
            <a:extLst>
              <a:ext uri="{FF2B5EF4-FFF2-40B4-BE49-F238E27FC236}">
                <a16:creationId xmlns:a16="http://schemas.microsoft.com/office/drawing/2014/main" id="{4C56456F-A842-4673-B9B4-A420E7B2FD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21683" y="2815050"/>
            <a:ext cx="3467600" cy="25824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78" b="1" i="0" baseline="0"/>
            </a:lvl1pPr>
          </a:lstStyle>
          <a:p>
            <a:pPr lvl="0"/>
            <a:r>
              <a:rPr lang="de-DE" dirty="0" err="1"/>
              <a:t>Agendapunkt</a:t>
            </a:r>
            <a:endParaRPr lang="de-DE" dirty="0"/>
          </a:p>
        </p:txBody>
      </p:sp>
      <p:sp>
        <p:nvSpPr>
          <p:cNvPr id="70" name="Textplatzhalter 4">
            <a:extLst>
              <a:ext uri="{FF2B5EF4-FFF2-40B4-BE49-F238E27FC236}">
                <a16:creationId xmlns:a16="http://schemas.microsoft.com/office/drawing/2014/main" id="{F1B2E5D1-D0D9-4ECD-99C5-A6F97DD19A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21683" y="3045527"/>
            <a:ext cx="3467600" cy="25824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78" b="0" i="0" baseline="0"/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Agenda</a:t>
            </a:r>
          </a:p>
        </p:txBody>
      </p:sp>
      <p:sp>
        <p:nvSpPr>
          <p:cNvPr id="71" name="Textplatzhalter 4">
            <a:extLst>
              <a:ext uri="{FF2B5EF4-FFF2-40B4-BE49-F238E27FC236}">
                <a16:creationId xmlns:a16="http://schemas.microsoft.com/office/drawing/2014/main" id="{1108200B-3F4B-4770-9A39-BF274C511B5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21683" y="3709754"/>
            <a:ext cx="3467600" cy="25824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78" b="1" i="0" baseline="0"/>
            </a:lvl1pPr>
          </a:lstStyle>
          <a:p>
            <a:pPr lvl="0"/>
            <a:r>
              <a:rPr lang="de-DE" dirty="0" err="1"/>
              <a:t>Agendapunkt</a:t>
            </a:r>
            <a:endParaRPr lang="de-DE" dirty="0"/>
          </a:p>
        </p:txBody>
      </p:sp>
      <p:sp>
        <p:nvSpPr>
          <p:cNvPr id="72" name="Textplatzhalter 4">
            <a:extLst>
              <a:ext uri="{FF2B5EF4-FFF2-40B4-BE49-F238E27FC236}">
                <a16:creationId xmlns:a16="http://schemas.microsoft.com/office/drawing/2014/main" id="{CFEC609D-F72F-4C73-9E59-1A7B68E841B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21683" y="3940231"/>
            <a:ext cx="3467600" cy="25824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78" b="0" i="0" baseline="0"/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Agenda</a:t>
            </a:r>
          </a:p>
        </p:txBody>
      </p: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8EE6C1EE-F60F-40FA-B72A-6452AA8D4D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21683" y="4576135"/>
            <a:ext cx="3467600" cy="25824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78" b="1" i="0" baseline="0"/>
            </a:lvl1pPr>
          </a:lstStyle>
          <a:p>
            <a:pPr lvl="0"/>
            <a:r>
              <a:rPr lang="de-DE" dirty="0" err="1"/>
              <a:t>Agendapunkt</a:t>
            </a:r>
            <a:endParaRPr lang="de-DE" dirty="0"/>
          </a:p>
        </p:txBody>
      </p:sp>
      <p:sp>
        <p:nvSpPr>
          <p:cNvPr id="29" name="Textplatzhalter 4">
            <a:extLst>
              <a:ext uri="{FF2B5EF4-FFF2-40B4-BE49-F238E27FC236}">
                <a16:creationId xmlns:a16="http://schemas.microsoft.com/office/drawing/2014/main" id="{F573C38E-34E1-4D8A-9905-A27FACF9476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1683" y="4806611"/>
            <a:ext cx="3467600" cy="25824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78" b="0" i="0" baseline="0"/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Agenda</a:t>
            </a:r>
          </a:p>
        </p:txBody>
      </p:sp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FCCD3883-268D-404C-86CD-292C9ED11E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48759" y="1862294"/>
            <a:ext cx="580235" cy="5799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tIns="100800" anchor="ctr"/>
          <a:lstStyle>
            <a:lvl1pPr marL="0" indent="0" algn="ctr">
              <a:buNone/>
              <a:defRPr sz="2158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1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ABB0FBF2-FB7B-CC4E-9868-95DCE0EE1DD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48759" y="2746908"/>
            <a:ext cx="580235" cy="5799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tIns="100800" anchor="ctr"/>
          <a:lstStyle>
            <a:lvl1pPr marL="0" indent="0" algn="ctr">
              <a:buNone/>
              <a:defRPr sz="2158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2</a:t>
            </a:r>
          </a:p>
        </p:txBody>
      </p:sp>
      <p:sp>
        <p:nvSpPr>
          <p:cNvPr id="20" name="Textplatzhalter 2">
            <a:extLst>
              <a:ext uri="{FF2B5EF4-FFF2-40B4-BE49-F238E27FC236}">
                <a16:creationId xmlns:a16="http://schemas.microsoft.com/office/drawing/2014/main" id="{886CE867-369D-594A-99DA-520254F255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248759" y="3631192"/>
            <a:ext cx="580235" cy="5799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tIns="100800" anchor="ctr"/>
          <a:lstStyle>
            <a:lvl1pPr marL="0" indent="0" algn="ctr">
              <a:buNone/>
              <a:defRPr sz="2158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3</a:t>
            </a:r>
          </a:p>
        </p:txBody>
      </p: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B0319E20-2D18-3C4F-B52B-64CF2E678EB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48759" y="4504843"/>
            <a:ext cx="580235" cy="5799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tIns="100800" anchor="ctr"/>
          <a:lstStyle>
            <a:lvl1pPr marL="0" indent="0" algn="ctr">
              <a:buNone/>
              <a:defRPr sz="2158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4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CA541BC4-1640-48BE-BCDB-2C9179F6A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8026" y="317115"/>
            <a:ext cx="11492866" cy="44270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/>
            </a:lvl1pPr>
          </a:lstStyle>
          <a:p>
            <a:pPr algn="l"/>
            <a:r>
              <a:rPr lang="de-DE" sz="2877" b="1" dirty="0"/>
              <a:t>Agenda (4 Angaben)</a:t>
            </a:r>
          </a:p>
        </p:txBody>
      </p:sp>
      <p:sp>
        <p:nvSpPr>
          <p:cNvPr id="23" name="Bildplatzhalter 21">
            <a:extLst>
              <a:ext uri="{FF2B5EF4-FFF2-40B4-BE49-F238E27FC236}">
                <a16:creationId xmlns:a16="http://schemas.microsoft.com/office/drawing/2014/main" id="{09492F50-300F-4A13-80F4-927498968A2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430733" y="1016000"/>
            <a:ext cx="6761267" cy="4832349"/>
          </a:xfrm>
          <a:custGeom>
            <a:avLst/>
            <a:gdLst>
              <a:gd name="connsiteX0" fmla="*/ 0 w 5070950"/>
              <a:gd name="connsiteY0" fmla="*/ 0 h 3624262"/>
              <a:gd name="connsiteX1" fmla="*/ 5070950 w 5070950"/>
              <a:gd name="connsiteY1" fmla="*/ 0 h 3624262"/>
              <a:gd name="connsiteX2" fmla="*/ 5070950 w 5070950"/>
              <a:gd name="connsiteY2" fmla="*/ 3624262 h 3624262"/>
              <a:gd name="connsiteX3" fmla="*/ 0 w 5070950"/>
              <a:gd name="connsiteY3" fmla="*/ 3624262 h 3624262"/>
              <a:gd name="connsiteX4" fmla="*/ 0 w 5070950"/>
              <a:gd name="connsiteY4" fmla="*/ 0 h 3624262"/>
              <a:gd name="connsiteX0" fmla="*/ 0 w 5070950"/>
              <a:gd name="connsiteY0" fmla="*/ 0 h 3624262"/>
              <a:gd name="connsiteX1" fmla="*/ 5070950 w 5070950"/>
              <a:gd name="connsiteY1" fmla="*/ 0 h 3624262"/>
              <a:gd name="connsiteX2" fmla="*/ 5070950 w 5070950"/>
              <a:gd name="connsiteY2" fmla="*/ 3624262 h 3624262"/>
              <a:gd name="connsiteX3" fmla="*/ 1733550 w 5070950"/>
              <a:gd name="connsiteY3" fmla="*/ 3624262 h 3624262"/>
              <a:gd name="connsiteX4" fmla="*/ 0 w 5070950"/>
              <a:gd name="connsiteY4" fmla="*/ 0 h 362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0950" h="3624262">
                <a:moveTo>
                  <a:pt x="0" y="0"/>
                </a:moveTo>
                <a:lnTo>
                  <a:pt x="5070950" y="0"/>
                </a:lnTo>
                <a:lnTo>
                  <a:pt x="5070950" y="3624262"/>
                </a:lnTo>
                <a:lnTo>
                  <a:pt x="1733550" y="3624262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8169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173474-53C9-D478-22E5-C5D380D6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282" y="307710"/>
            <a:ext cx="9921815" cy="461366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C50A4D-8110-74F0-7CB7-0C164BC14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948FA0F2-DA81-F7A1-61F7-9A00146E64B0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887955"/>
            <a:ext cx="12192000" cy="38549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8AF210F5-037A-6E6B-2367-80CA1C2C06B7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987968"/>
            <a:ext cx="12192000" cy="38549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6E891D7C-1777-905F-CBCB-9CF783083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2B6C3289-2F73-C7A1-36BC-F61A1F582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sp>
        <p:nvSpPr>
          <p:cNvPr id="18" name="Foliennummernplatzhalter 17">
            <a:extLst>
              <a:ext uri="{FF2B5EF4-FFF2-40B4-BE49-F238E27FC236}">
                <a16:creationId xmlns:a16="http://schemas.microsoft.com/office/drawing/2014/main" id="{645E7ACF-BE96-409B-DF5F-9DE7447F8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6047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C7E720-7434-2A0F-D4A6-100BC78F8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2DE6CB6-8EE3-186C-08E8-F38880908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6689AB-07D0-7FDA-7FE5-69E91CDFC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429371-075E-1DF8-1695-395111F80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4B233F8-35A2-B7A3-E450-F20322BA1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4441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70BEC0-2B4C-ED48-A7E0-32D2063E2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011227-A318-0470-D0E0-8CCB73284F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DD214E-DBE0-E6E5-7672-00A01815D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9EE7C7C-05A3-76C8-67C8-87CBDFBD5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CE3BEB8-0D36-405E-8CE6-6B821DC42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241A077-0B29-BF04-3C48-B308FEADE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1893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00EA2D-BA4D-3241-66E8-E15E4D8C3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178295A-A8F9-FCB5-B0DA-A5373B970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47807C1-A227-A82E-EE48-0CF7E6BCB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22B4C4-294F-212B-B7BC-5E10C1B491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258C0A5-F062-4381-358F-BE9B1AFEA3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8E80B38-2A54-85DD-EB69-9779E5553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B7643D2-2C50-9F9D-1795-FA6A9D954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7A9E1E0-0286-184B-8E42-7DB2A189A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346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9ABD90-157E-3C67-D42A-5CB7FD843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208E937-6CA3-4973-7A87-41D9AE11D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3276580-4DFF-D2C0-EFAE-3AD1EB046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5D2E5B6-BF5A-F92B-ED12-746CDD676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7353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CB5EF3E-CCF7-2066-469B-B7292EC17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7121EB3-4384-4FDB-1468-5BCCC9917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FD29427-9C0A-5E14-9B2E-045E492A4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362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6C651A-637F-A281-A334-03AB2021B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2CA1F3-0183-BEA7-627B-457F51B9B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DE8AF4F-266A-A65C-A412-CA8D491915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9002663-7C82-A9CB-3745-45206B1C0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B3F9DA4-5FA4-8197-066C-33336BDFB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71ACC11-FF86-4971-6380-80F0946B7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3640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423C0C-5012-C6C9-8EB2-A3F55A433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0826C7E-9A71-0DF7-5C99-97E3CA3639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97C86C4-08B6-B1BC-3EC4-989A325924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9EB8C1D-78AB-F4AD-2AF3-209FA3AED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A48811-1BA3-A331-F5B8-1424E11D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D578B9C-57E3-ACA3-C7B1-062729110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907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60ADCDE-F9E7-C2D0-90D4-6B8C7024A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23D9C1-936E-A43A-ECB4-7B00ADB76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CC6999-FBBA-E751-4DEB-64641C6E3C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B68CBD-D00F-1E72-CA91-BB4D84390F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DE"/>
              <a:t>Urban Mobility Insights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AC268B-2CE2-0731-B728-7C77E4C30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522CC3-123C-4EE6-8D74-F6626F3CE33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7196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6DE52E-33CC-BD97-D82C-94423C97D1D4}"/>
              </a:ext>
            </a:extLst>
          </p:cNvPr>
          <p:cNvSpPr/>
          <p:nvPr/>
        </p:nvSpPr>
        <p:spPr>
          <a:xfrm>
            <a:off x="1" y="1866900"/>
            <a:ext cx="12192000" cy="374889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1C9CEB0-6776-6232-F13D-80C7C20D05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31090"/>
            <a:ext cx="9144000" cy="1084676"/>
          </a:xfrm>
        </p:spPr>
        <p:txBody>
          <a:bodyPr>
            <a:normAutofit fontScale="90000"/>
          </a:bodyPr>
          <a:lstStyle/>
          <a:p>
            <a:r>
              <a:rPr lang="de-DE" dirty="0">
                <a:solidFill>
                  <a:schemeClr val="bg1"/>
                </a:solidFill>
              </a:rPr>
              <a:t>Reporting zu Verkehrsunfällen in Addis Abeba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16D86C-5467-77CC-696A-B63FF6AE04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Firma: Urban Mobility </a:t>
            </a:r>
            <a:r>
              <a:rPr lang="de-DE" dirty="0" err="1">
                <a:solidFill>
                  <a:schemeClr val="bg1"/>
                </a:solidFill>
              </a:rPr>
              <a:t>Insights</a:t>
            </a:r>
            <a:r>
              <a:rPr lang="de-DE" dirty="0">
                <a:solidFill>
                  <a:schemeClr val="bg1"/>
                </a:solidFill>
              </a:rPr>
              <a:t> GmbH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Projekt: Sichere Städte</a:t>
            </a:r>
          </a:p>
          <a:p>
            <a:r>
              <a:rPr lang="de-DE" dirty="0">
                <a:solidFill>
                  <a:schemeClr val="bg1"/>
                </a:solidFill>
              </a:rPr>
              <a:t>am 04.11.2025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677DBF-E4D5-2687-FBE6-B926C7C76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1</a:t>
            </a:fld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203379DF-0AB5-F77A-050C-899D12E20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</a:p>
        </p:txBody>
      </p:sp>
    </p:spTree>
    <p:extLst>
      <p:ext uri="{BB962C8B-B14F-4D97-AF65-F5344CB8AC3E}">
        <p14:creationId xmlns:p14="http://schemas.microsoft.com/office/powerpoint/2010/main" val="483979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B26420-2082-B074-0B60-7A317B360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KPI - Kollisionstyp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582121-D59B-AA80-EB8F-5A6F8E0BD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10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43FF5E-2CDA-BF75-514F-F38185191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01F6388-E163-3688-BC15-15299F1409C1}"/>
              </a:ext>
            </a:extLst>
          </p:cNvPr>
          <p:cNvSpPr txBox="1"/>
          <p:nvPr/>
        </p:nvSpPr>
        <p:spPr>
          <a:xfrm>
            <a:off x="2122098" y="5741962"/>
            <a:ext cx="7947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68,6 % der tödlichen Unfälle sind Fahrzeug-Fahrzeug-Kollisionen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Ähnliche Verteilung bei allen Schweregraden</a:t>
            </a:r>
          </a:p>
        </p:txBody>
      </p:sp>
      <p:pic>
        <p:nvPicPr>
          <p:cNvPr id="20" name="Grafik 9">
            <a:extLst>
              <a:ext uri="{FF2B5EF4-FFF2-40B4-BE49-F238E27FC236}">
                <a16:creationId xmlns:a16="http://schemas.microsoft.com/office/drawing/2014/main" id="{7C3243C9-CED5-37F1-0F0A-9A07675BDA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90609" y="5837299"/>
            <a:ext cx="443787" cy="423804"/>
          </a:xfrm>
          <a:prstGeom prst="rect">
            <a:avLst/>
          </a:prstGeom>
        </p:spPr>
      </p:pic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D987FD24-0AF4-46B4-51A1-CD23CB3C3C36}"/>
              </a:ext>
            </a:extLst>
          </p:cNvPr>
          <p:cNvCxnSpPr>
            <a:cxnSpLocks/>
          </p:cNvCxnSpPr>
          <p:nvPr/>
        </p:nvCxnSpPr>
        <p:spPr>
          <a:xfrm>
            <a:off x="1426234" y="5560299"/>
            <a:ext cx="9339532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Grafik 36">
            <a:extLst>
              <a:ext uri="{FF2B5EF4-FFF2-40B4-BE49-F238E27FC236}">
                <a16:creationId xmlns:a16="http://schemas.microsoft.com/office/drawing/2014/main" id="{5B8F25B4-43B6-3A5F-4A79-520F52995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423" y="1046075"/>
            <a:ext cx="9561688" cy="434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550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B07961-CF04-58AB-3A19-B9B5374C4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KPI - Anzahl beteiligter Fahrzeuge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6AB0577-D39F-BD0A-6BF6-E2C2D9E09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11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57C8100-398D-9E2F-F9F8-F0028A826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40AD27E1-93E7-F72A-C336-12DCB54202ED}"/>
              </a:ext>
            </a:extLst>
          </p:cNvPr>
          <p:cNvSpPr txBox="1"/>
          <p:nvPr/>
        </p:nvSpPr>
        <p:spPr>
          <a:xfrm>
            <a:off x="2122098" y="5866624"/>
            <a:ext cx="79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Bei 65,0 % der tödlichen Unfälle sind zwei Autos beteiligt</a:t>
            </a:r>
          </a:p>
        </p:txBody>
      </p:sp>
      <p:pic>
        <p:nvPicPr>
          <p:cNvPr id="19" name="Grafik 9">
            <a:extLst>
              <a:ext uri="{FF2B5EF4-FFF2-40B4-BE49-F238E27FC236}">
                <a16:creationId xmlns:a16="http://schemas.microsoft.com/office/drawing/2014/main" id="{F09DAC6D-4862-8066-DA33-7800080CE5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90609" y="5837299"/>
            <a:ext cx="443787" cy="423804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AA585B32-085A-5C78-1A66-66003EDCA331}"/>
              </a:ext>
            </a:extLst>
          </p:cNvPr>
          <p:cNvCxnSpPr>
            <a:cxnSpLocks/>
          </p:cNvCxnSpPr>
          <p:nvPr/>
        </p:nvCxnSpPr>
        <p:spPr>
          <a:xfrm>
            <a:off x="1426234" y="5560299"/>
            <a:ext cx="9339532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Grafik 29">
            <a:extLst>
              <a:ext uri="{FF2B5EF4-FFF2-40B4-BE49-F238E27FC236}">
                <a16:creationId xmlns:a16="http://schemas.microsoft.com/office/drawing/2014/main" id="{FE846FFB-5CE6-B35C-727B-6938D95ED2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977" y="1178913"/>
            <a:ext cx="10318045" cy="433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757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26208A-22FC-991E-7FB8-7705BD470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KPI - Fahrspur oder Mittelstreifen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896CCE-1FF9-065D-5AFB-1F4AB893D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CB68421-4236-A4D7-5EEA-AE4623B47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12</a:t>
            </a:fld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F0D3872-D048-9161-ECC5-8D6EDE26C724}"/>
              </a:ext>
            </a:extLst>
          </p:cNvPr>
          <p:cNvSpPr txBox="1"/>
          <p:nvPr/>
        </p:nvSpPr>
        <p:spPr>
          <a:xfrm>
            <a:off x="2332938" y="5560299"/>
            <a:ext cx="7947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68,4 % der tödlichen Unfälle sind auf ungeteilten oder unterbrochenen zweispurigen Straßen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Ähnliche Verteilung bei allen Schweregraden</a:t>
            </a:r>
          </a:p>
        </p:txBody>
      </p:sp>
      <p:pic>
        <p:nvPicPr>
          <p:cNvPr id="11" name="Grafik 9">
            <a:extLst>
              <a:ext uri="{FF2B5EF4-FFF2-40B4-BE49-F238E27FC236}">
                <a16:creationId xmlns:a16="http://schemas.microsoft.com/office/drawing/2014/main" id="{4A04DC3D-F201-E161-B3A2-E106F7C783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7914" y="5810062"/>
            <a:ext cx="443787" cy="423804"/>
          </a:xfrm>
          <a:prstGeom prst="rect">
            <a:avLst/>
          </a:prstGeom>
        </p:spPr>
      </p:pic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ACC275AC-33A1-2E12-0D0F-A1368A019BB8}"/>
              </a:ext>
            </a:extLst>
          </p:cNvPr>
          <p:cNvCxnSpPr>
            <a:cxnSpLocks/>
          </p:cNvCxnSpPr>
          <p:nvPr/>
        </p:nvCxnSpPr>
        <p:spPr>
          <a:xfrm>
            <a:off x="1426234" y="5560299"/>
            <a:ext cx="9339532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Grafik 25">
            <a:extLst>
              <a:ext uri="{FF2B5EF4-FFF2-40B4-BE49-F238E27FC236}">
                <a16:creationId xmlns:a16="http://schemas.microsoft.com/office/drawing/2014/main" id="{5EA3516A-74C6-BB3C-89B8-074FF12BF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6234" y="1128799"/>
            <a:ext cx="9549685" cy="434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872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8564B-21C6-F163-4991-955F1588C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CBF03-8EF2-A3DC-C4BF-7B0E4294A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282" y="307710"/>
            <a:ext cx="10224463" cy="461366"/>
          </a:xfrm>
        </p:spPr>
        <p:txBody>
          <a:bodyPr>
            <a:normAutofit fontScale="90000"/>
          </a:bodyPr>
          <a:lstStyle/>
          <a:p>
            <a:r>
              <a:rPr lang="de-DE" dirty="0"/>
              <a:t>Verteilung der Unfallursachen pro Unfallschwere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923265B-0388-E3FF-B9A1-BCE26678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13</a:t>
            </a:fld>
            <a:endParaRPr lang="de-DE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4C1433A5-9073-9314-91FA-95D1ED162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pic>
        <p:nvPicPr>
          <p:cNvPr id="7" name="Grafik 9">
            <a:extLst>
              <a:ext uri="{FF2B5EF4-FFF2-40B4-BE49-F238E27FC236}">
                <a16:creationId xmlns:a16="http://schemas.microsoft.com/office/drawing/2014/main" id="{4D150E9B-FFEE-8031-3729-48C83E3169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98466" y="5942386"/>
            <a:ext cx="443787" cy="42380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C7C352E-C22F-9A80-A581-D73A55AA7061}"/>
              </a:ext>
            </a:extLst>
          </p:cNvPr>
          <p:cNvSpPr txBox="1"/>
          <p:nvPr/>
        </p:nvSpPr>
        <p:spPr>
          <a:xfrm>
            <a:off x="2207054" y="5969622"/>
            <a:ext cx="6544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23,8% der Ursachen von tödlichen Unfällen sind Spurwechsel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17A3828-F1BA-8CC9-F827-E4D2AAEC768C}"/>
              </a:ext>
            </a:extLst>
          </p:cNvPr>
          <p:cNvCxnSpPr>
            <a:cxnSpLocks/>
          </p:cNvCxnSpPr>
          <p:nvPr/>
        </p:nvCxnSpPr>
        <p:spPr>
          <a:xfrm>
            <a:off x="1426234" y="5560299"/>
            <a:ext cx="9339532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2F4B52B3-03EA-DF95-5502-8A3E9E799A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987" y="1126419"/>
            <a:ext cx="6911435" cy="4319647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DBD75FD2-A604-C1BE-8E88-F487268ADA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461" t="24033" r="7461" b="22856"/>
          <a:stretch>
            <a:fillRect/>
          </a:stretch>
        </p:blipFill>
        <p:spPr>
          <a:xfrm>
            <a:off x="7597422" y="1320076"/>
            <a:ext cx="2991555" cy="2500560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10257D2B-A1B5-152D-311D-349320B9A134}"/>
              </a:ext>
            </a:extLst>
          </p:cNvPr>
          <p:cNvSpPr/>
          <p:nvPr/>
        </p:nvSpPr>
        <p:spPr>
          <a:xfrm>
            <a:off x="1469743" y="3160889"/>
            <a:ext cx="1657280" cy="45155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2C6BBA-8E14-9234-BCF5-FC4AEE34A993}"/>
              </a:ext>
            </a:extLst>
          </p:cNvPr>
          <p:cNvSpPr/>
          <p:nvPr/>
        </p:nvSpPr>
        <p:spPr>
          <a:xfrm>
            <a:off x="1469743" y="2427229"/>
            <a:ext cx="1657280" cy="32921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812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F45F64-1872-DCE0-5FC4-D026829D1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KPI - Kreuzungstyp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F91E54-5D2A-38C2-99A4-969372F7D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7077" y="5703155"/>
            <a:ext cx="9346721" cy="423804"/>
          </a:xfrm>
        </p:spPr>
        <p:txBody>
          <a:bodyPr>
            <a:normAutofit fontScale="25000" lnSpcReduction="20000"/>
          </a:bodyPr>
          <a:lstStyle/>
          <a:p>
            <a:r>
              <a:rPr lang="de-DE" sz="7200" dirty="0"/>
              <a:t>23,2% der tödlichen Unfälle passieren an Y Kreuzungen</a:t>
            </a:r>
          </a:p>
          <a:p>
            <a:r>
              <a:rPr lang="de-DE" sz="7200" dirty="0"/>
              <a:t>10,9% der tödlichen Unfälle passieren an + Kreuzungen</a:t>
            </a:r>
          </a:p>
          <a:p>
            <a:pPr marL="0" indent="0">
              <a:buNone/>
            </a:pPr>
            <a:endParaRPr lang="de-DE" sz="180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929E792-2552-5E9B-B002-679B57B97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D64F91C-A1A0-CA92-03E6-D3773529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14</a:t>
            </a:fld>
            <a:endParaRPr lang="de-DE"/>
          </a:p>
        </p:txBody>
      </p:sp>
      <p:pic>
        <p:nvPicPr>
          <p:cNvPr id="12" name="Grafik 9">
            <a:extLst>
              <a:ext uri="{FF2B5EF4-FFF2-40B4-BE49-F238E27FC236}">
                <a16:creationId xmlns:a16="http://schemas.microsoft.com/office/drawing/2014/main" id="{75B61A23-4A84-6FA4-37F1-9170B3E78B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63290" y="5764991"/>
            <a:ext cx="443787" cy="423804"/>
          </a:xfrm>
          <a:prstGeom prst="rect">
            <a:avLst/>
          </a:prstGeom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0EEE53A5-2342-D78E-9009-25173DCAF405}"/>
              </a:ext>
            </a:extLst>
          </p:cNvPr>
          <p:cNvCxnSpPr>
            <a:cxnSpLocks/>
          </p:cNvCxnSpPr>
          <p:nvPr/>
        </p:nvCxnSpPr>
        <p:spPr>
          <a:xfrm>
            <a:off x="1426234" y="5560299"/>
            <a:ext cx="9339532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Grafik 36">
            <a:extLst>
              <a:ext uri="{FF2B5EF4-FFF2-40B4-BE49-F238E27FC236}">
                <a16:creationId xmlns:a16="http://schemas.microsoft.com/office/drawing/2014/main" id="{421473E0-77AF-BFCB-E370-AD6C26E6B6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437" y="1080368"/>
            <a:ext cx="10314011" cy="433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603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F7F68-3D23-559A-7FA9-8E40E128E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Chapter">
            <a:extLst>
              <a:ext uri="{FF2B5EF4-FFF2-40B4-BE49-F238E27FC236}">
                <a16:creationId xmlns:a16="http://schemas.microsoft.com/office/drawing/2014/main" id="{4741DC84-3BD2-6720-C5F1-BB1CD2462C45}"/>
              </a:ext>
            </a:extLst>
          </p:cNvPr>
          <p:cNvSpPr txBox="1"/>
          <p:nvPr/>
        </p:nvSpPr>
        <p:spPr>
          <a:xfrm>
            <a:off x="2609314" y="6454379"/>
            <a:ext cx="6973372" cy="37110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endParaRPr lang="de-DE" sz="1678" dirty="0">
              <a:latin typeface="NewsGoth for Porsche Com" panose="020B0506020203020204" pitchFamily="34" charset="0"/>
            </a:endParaRP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BFF0F1E1-A3FE-2798-1C43-AA3FABE976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44757" y="1910738"/>
            <a:ext cx="5032420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Verhältnis der Unfallschwere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700C785-9FAA-EB43-2CF0-7486C458FA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07566" y="2649402"/>
            <a:ext cx="6809462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Verteilung der Unfallursachen pro Unfallschwere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66A2D9B6-2D4B-19A6-E5D2-DA3165FB67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207565" y="3422434"/>
            <a:ext cx="6079543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Key Performance </a:t>
            </a:r>
            <a:r>
              <a:rPr lang="de-DE" sz="2400" dirty="0" err="1">
                <a:solidFill>
                  <a:schemeClr val="bg1">
                    <a:lumMod val="75000"/>
                  </a:schemeClr>
                </a:solidFill>
              </a:rPr>
              <a:t>Indicators</a:t>
            </a:r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 (KPIs)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823DE769-FD13-98A5-9966-5589220796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07566" y="4208598"/>
            <a:ext cx="4635606" cy="369332"/>
          </a:xfrm>
        </p:spPr>
        <p:txBody>
          <a:bodyPr/>
          <a:lstStyle/>
          <a:p>
            <a:r>
              <a:rPr lang="de-DE" sz="2400" dirty="0">
                <a:solidFill>
                  <a:srgbClr val="0096E6"/>
                </a:solidFill>
              </a:rPr>
              <a:t>Handlungsempfehlungen</a:t>
            </a:r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0E6744A1-F6B0-0F30-5D2C-CF465B515B8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381116" y="1833929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1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282BA3F7-83E2-B522-83A1-EC7941C8D00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81116" y="2583470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2</a:t>
            </a:r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2734B77D-E027-39C6-D639-30F0B557C9F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81116" y="3328686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3</a:t>
            </a:r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F4780109-735F-5620-16D6-89459A688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381116" y="4085263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4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F5CBA16-1FE9-2335-B03D-7ECCCF58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Agenda </a:t>
            </a:r>
          </a:p>
        </p:txBody>
      </p:sp>
    </p:spTree>
    <p:extLst>
      <p:ext uri="{BB962C8B-B14F-4D97-AF65-F5344CB8AC3E}">
        <p14:creationId xmlns:p14="http://schemas.microsoft.com/office/powerpoint/2010/main" val="23175124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2F6E54-FF58-8F1D-AD8A-97608DB5D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Handlungsempfehlungen für Ursachen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9949413-A95E-A678-EAE8-DAE056B3B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FF8A5F-5A4A-1123-E6DD-0DB8059F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16</a:t>
            </a:fld>
            <a:endParaRPr lang="de-DE"/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A42599BD-4C2A-5284-24E3-A2F1125F28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024093"/>
              </p:ext>
            </p:extLst>
          </p:nvPr>
        </p:nvGraphicFramePr>
        <p:xfrm>
          <a:off x="1039282" y="1208851"/>
          <a:ext cx="9809340" cy="49673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04670">
                  <a:extLst>
                    <a:ext uri="{9D8B030D-6E8A-4147-A177-3AD203B41FA5}">
                      <a16:colId xmlns:a16="http://schemas.microsoft.com/office/drawing/2014/main" val="358110810"/>
                    </a:ext>
                  </a:extLst>
                </a:gridCol>
                <a:gridCol w="4904670">
                  <a:extLst>
                    <a:ext uri="{9D8B030D-6E8A-4147-A177-3AD203B41FA5}">
                      <a16:colId xmlns:a16="http://schemas.microsoft.com/office/drawing/2014/main" val="4225512689"/>
                    </a:ext>
                  </a:extLst>
                </a:gridCol>
              </a:tblGrid>
              <a:tr h="445978">
                <a:tc>
                  <a:txBody>
                    <a:bodyPr/>
                    <a:lstStyle/>
                    <a:p>
                      <a:pPr marL="306388" indent="0" algn="l">
                        <a:tabLst/>
                      </a:pPr>
                      <a:r>
                        <a:rPr lang="de-DE" sz="1800" dirty="0">
                          <a:solidFill>
                            <a:schemeClr val="bg1"/>
                          </a:solidFill>
                        </a:rPr>
                        <a:t>Handlungsempfehlung</a:t>
                      </a:r>
                    </a:p>
                  </a:txBody>
                  <a:tcPr marL="101711" marR="101711" marT="100111" marB="80089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65125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dirty="0">
                          <a:solidFill>
                            <a:schemeClr val="bg1"/>
                          </a:solidFill>
                        </a:rPr>
                        <a:t>Ursachen die dadurch entschärft werden</a:t>
                      </a:r>
                    </a:p>
                  </a:txBody>
                  <a:tcPr marL="101711" marR="101711" marT="100111" marB="800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4290586"/>
                  </a:ext>
                </a:extLst>
              </a:tr>
              <a:tr h="978182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tabLst/>
                      </a:pPr>
                      <a:r>
                        <a:rPr lang="de-DE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Umbau von + Kreuzung zu Kreisverkehr, Umbau von Y Kreuzung zu T Kreuzung oder zu Kreisverkehr</a:t>
                      </a:r>
                    </a:p>
                  </a:txBody>
                  <a:tcPr marL="101711" marR="101711" marT="100111" marB="80089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65138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Unfälle an Kreuzungen</a:t>
                      </a:r>
                    </a:p>
                    <a:p>
                      <a:pPr marL="465138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Männliche Fahrer</a:t>
                      </a:r>
                    </a:p>
                    <a:p>
                      <a:pPr marL="465138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Fahrer mit geringem Bildungsgrad</a:t>
                      </a:r>
                    </a:p>
                  </a:txBody>
                  <a:tcPr marL="101711" marR="101711" marT="100111" marB="800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0389650"/>
                  </a:ext>
                </a:extLst>
              </a:tr>
              <a:tr h="971025">
                <a:tc>
                  <a:txBody>
                    <a:bodyPr/>
                    <a:lstStyle/>
                    <a:p>
                      <a:r>
                        <a:rPr lang="de-DE" sz="1800" dirty="0"/>
                        <a:t>Straßenmarkierung und Beschilderung verbessern</a:t>
                      </a:r>
                    </a:p>
                  </a:txBody>
                  <a:tcPr marL="101711" marR="101711" marT="100111" marB="7208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65138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b="0" dirty="0">
                          <a:solidFill>
                            <a:schemeClr val="tx1"/>
                          </a:solidFill>
                        </a:rPr>
                        <a:t>Unfälle beim Spurwechsel</a:t>
                      </a:r>
                    </a:p>
                    <a:p>
                      <a:pPr marL="465138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dirty="0"/>
                        <a:t>Männliche Fahrer</a:t>
                      </a:r>
                    </a:p>
                    <a:p>
                      <a:pPr marL="465138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dirty="0"/>
                        <a:t>Fahrer mit geringem Bildungsgrad</a:t>
                      </a:r>
                    </a:p>
                  </a:txBody>
                  <a:tcPr marL="101711" marR="101711" marT="100111" marB="720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6945847"/>
                  </a:ext>
                </a:extLst>
              </a:tr>
              <a:tr h="1045851">
                <a:tc>
                  <a:txBody>
                    <a:bodyPr/>
                    <a:lstStyle/>
                    <a:p>
                      <a:r>
                        <a:rPr lang="de-DE" sz="1800" dirty="0"/>
                        <a:t>Überholverbote</a:t>
                      </a:r>
                    </a:p>
                  </a:txBody>
                  <a:tcPr marL="101711" marR="101711" marT="100111" marB="7208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65138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b="0" dirty="0">
                          <a:solidFill>
                            <a:schemeClr val="tx1"/>
                          </a:solidFill>
                        </a:rPr>
                        <a:t>Unfälle beim Spurwechsel</a:t>
                      </a:r>
                    </a:p>
                    <a:p>
                      <a:pPr marL="465138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dirty="0"/>
                        <a:t>Männliche Fahrer</a:t>
                      </a:r>
                    </a:p>
                    <a:p>
                      <a:pPr marL="465138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dirty="0"/>
                        <a:t>Fahrer mit geringem Bildungsgrad</a:t>
                      </a:r>
                    </a:p>
                  </a:txBody>
                  <a:tcPr marL="101711" marR="101711" marT="100111" marB="720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8992899"/>
                  </a:ext>
                </a:extLst>
              </a:tr>
              <a:tr h="651945">
                <a:tc>
                  <a:txBody>
                    <a:bodyPr/>
                    <a:lstStyle/>
                    <a:p>
                      <a:r>
                        <a:rPr lang="de-DE" sz="1800" dirty="0"/>
                        <a:t>Awareness-Kampagne</a:t>
                      </a:r>
                    </a:p>
                  </a:txBody>
                  <a:tcPr marL="101711" marR="101711" marT="100111" marB="7208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65138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dirty="0"/>
                        <a:t>Männliche Fahrer</a:t>
                      </a:r>
                    </a:p>
                  </a:txBody>
                  <a:tcPr marL="101711" marR="101711" marT="100111" marB="720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1676395"/>
                  </a:ext>
                </a:extLst>
              </a:tr>
              <a:tr h="8167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dirty="0"/>
                        <a:t>Fahrkurse bereits in der Schule, Verständlichere Verkehrserziehung</a:t>
                      </a:r>
                    </a:p>
                  </a:txBody>
                  <a:tcPr marL="101711" marR="101711" marT="100111" marB="7208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65138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de-DE" sz="1800" dirty="0"/>
                        <a:t>Fahrer mit geringem Bildungsgrad</a:t>
                      </a:r>
                    </a:p>
                  </a:txBody>
                  <a:tcPr marL="101711" marR="101711" marT="100111" marB="720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73174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2757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0CE52A-4CE4-D210-3F6D-8BF9872FE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Backup Folien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06E6C4F-51E3-C800-76E2-4BE253E2B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067EE24-3FFE-E5B8-6CE1-ECA1F10DF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43AB1406-332B-D864-05FE-F166B07CAD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520" b="10115"/>
          <a:stretch>
            <a:fillRect/>
          </a:stretch>
        </p:blipFill>
        <p:spPr>
          <a:xfrm>
            <a:off x="8531424" y="1559908"/>
            <a:ext cx="2901552" cy="4796444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7BD8AF91-B2BC-DD95-5779-B310663EF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27" y="1226128"/>
            <a:ext cx="7621132" cy="485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876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Chapter">
            <a:extLst>
              <a:ext uri="{FF2B5EF4-FFF2-40B4-BE49-F238E27FC236}">
                <a16:creationId xmlns:a16="http://schemas.microsoft.com/office/drawing/2014/main" id="{E501B46F-755C-4AAD-AA42-B373861A0949}"/>
              </a:ext>
            </a:extLst>
          </p:cNvPr>
          <p:cNvSpPr txBox="1"/>
          <p:nvPr/>
        </p:nvSpPr>
        <p:spPr>
          <a:xfrm>
            <a:off x="2609314" y="6454379"/>
            <a:ext cx="6973372" cy="37110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endParaRPr lang="de-DE" sz="1678" dirty="0">
              <a:latin typeface="NewsGoth for Porsche Com" panose="020B0506020203020204" pitchFamily="34" charset="0"/>
            </a:endParaRP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24224D36-623D-48A1-BD44-0BF94D003E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44757" y="1910738"/>
            <a:ext cx="5032420" cy="738664"/>
          </a:xfrm>
        </p:spPr>
        <p:txBody>
          <a:bodyPr/>
          <a:lstStyle/>
          <a:p>
            <a:r>
              <a:rPr lang="de-DE" sz="2400" dirty="0"/>
              <a:t>Verhältnis der Unfallschwere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D29E789-27A3-4C39-907A-F494AE9059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07566" y="2649402"/>
            <a:ext cx="6809462" cy="369332"/>
          </a:xfrm>
        </p:spPr>
        <p:txBody>
          <a:bodyPr/>
          <a:lstStyle/>
          <a:p>
            <a:r>
              <a:rPr lang="de-DE" sz="2400" dirty="0"/>
              <a:t>Verteilung der Unfallursachen pro Unfallschwere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949FBDCB-CF8F-4821-9B63-2DA7E7AB82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207565" y="3422434"/>
            <a:ext cx="6079543" cy="369332"/>
          </a:xfrm>
        </p:spPr>
        <p:txBody>
          <a:bodyPr/>
          <a:lstStyle/>
          <a:p>
            <a:r>
              <a:rPr lang="de-DE" sz="2400" dirty="0"/>
              <a:t>Key Performance </a:t>
            </a:r>
            <a:r>
              <a:rPr lang="de-DE" sz="2400" dirty="0" err="1"/>
              <a:t>Indicators</a:t>
            </a:r>
            <a:r>
              <a:rPr lang="de-DE" sz="2400" dirty="0"/>
              <a:t> (KPIs)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D2432777-F9B5-4506-8A47-08D0F8EA5D5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07566" y="4208598"/>
            <a:ext cx="4635606" cy="738664"/>
          </a:xfrm>
        </p:spPr>
        <p:txBody>
          <a:bodyPr/>
          <a:lstStyle/>
          <a:p>
            <a:r>
              <a:rPr lang="de-DE" sz="2400" dirty="0"/>
              <a:t>Handlungsempfehlungen</a:t>
            </a:r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9C5D5C39-3C56-41A6-BF5F-D29952216B1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381116" y="1833929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1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9512F565-4541-4115-9375-766EB2A1315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81116" y="2583470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2</a:t>
            </a:r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384E551F-D0A0-40FF-AA5E-7C7A162C18E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81116" y="3328686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3</a:t>
            </a:r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FB2EE2F3-432D-420B-BBA4-B7B1AE230DA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381116" y="4085263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4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185FA9B-FD04-4506-8F56-5564C4CD7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Agenda </a:t>
            </a:r>
          </a:p>
        </p:txBody>
      </p:sp>
    </p:spTree>
    <p:extLst>
      <p:ext uri="{BB962C8B-B14F-4D97-AF65-F5344CB8AC3E}">
        <p14:creationId xmlns:p14="http://schemas.microsoft.com/office/powerpoint/2010/main" val="2759053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1C6F80-4572-E54B-8CDA-0E2A2C35F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Chapter">
            <a:extLst>
              <a:ext uri="{FF2B5EF4-FFF2-40B4-BE49-F238E27FC236}">
                <a16:creationId xmlns:a16="http://schemas.microsoft.com/office/drawing/2014/main" id="{E489B825-B59E-B5E4-B9D3-6A3EF20A5E67}"/>
              </a:ext>
            </a:extLst>
          </p:cNvPr>
          <p:cNvSpPr txBox="1"/>
          <p:nvPr/>
        </p:nvSpPr>
        <p:spPr>
          <a:xfrm>
            <a:off x="2609314" y="6454379"/>
            <a:ext cx="6973372" cy="37110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endParaRPr lang="de-DE" sz="1678" dirty="0">
              <a:latin typeface="NewsGoth for Porsche Com" panose="020B0506020203020204" pitchFamily="34" charset="0"/>
            </a:endParaRP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2382AA33-1429-C8F8-0800-4100361D07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44757" y="1910738"/>
            <a:ext cx="5032420" cy="369332"/>
          </a:xfrm>
        </p:spPr>
        <p:txBody>
          <a:bodyPr/>
          <a:lstStyle/>
          <a:p>
            <a:r>
              <a:rPr lang="de-DE" sz="2400" dirty="0">
                <a:solidFill>
                  <a:srgbClr val="0096E6"/>
                </a:solidFill>
              </a:rPr>
              <a:t>Verhältnis der Unfallschwere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1469209F-DBE0-2367-D181-42CCE8E3E4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07566" y="2649402"/>
            <a:ext cx="6809462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Verteilung der Unfallursachen pro Unfallschwere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35762D63-4A34-10B2-6EDD-DAC0D53A99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207565" y="3422434"/>
            <a:ext cx="6079543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Key Performance </a:t>
            </a:r>
            <a:r>
              <a:rPr lang="de-DE" sz="2400" dirty="0" err="1">
                <a:solidFill>
                  <a:schemeClr val="bg1">
                    <a:lumMod val="75000"/>
                  </a:schemeClr>
                </a:solidFill>
              </a:rPr>
              <a:t>Indicators</a:t>
            </a:r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 (KPIs)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E7CCB683-B5E4-6D24-5B81-9F741EEDF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07566" y="4208598"/>
            <a:ext cx="4635606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Handlungsempfehlungen</a:t>
            </a:r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214FFBBD-2EF3-D59C-41FC-8B1F0A9DFA0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381116" y="1833929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1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83D5EF8A-464A-C105-174E-9B1BBE0120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81116" y="2583470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2</a:t>
            </a:r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C61E057E-D183-8B16-ECEB-CC294F73779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81116" y="3328686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3</a:t>
            </a:r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2E4F32C9-AB70-B10A-E55A-09354A7230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381116" y="4085263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4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8A1DF28-5BE9-0471-11A3-3BAA8131B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Agenda </a:t>
            </a:r>
          </a:p>
        </p:txBody>
      </p:sp>
    </p:spTree>
    <p:extLst>
      <p:ext uri="{BB962C8B-B14F-4D97-AF65-F5344CB8AC3E}">
        <p14:creationId xmlns:p14="http://schemas.microsoft.com/office/powerpoint/2010/main" val="4172240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A389C2-FC86-B43E-968A-2E942295B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Verhältnis der Unfallschwere in %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D33501-D0D2-1811-75F6-E2010BBAF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4</a:t>
            </a:fld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9BC6AACF-8A1B-A7BF-659C-234121DDF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CE0F29E-6C6C-4EE3-407D-DA9D38092E67}"/>
              </a:ext>
            </a:extLst>
          </p:cNvPr>
          <p:cNvSpPr txBox="1"/>
          <p:nvPr/>
        </p:nvSpPr>
        <p:spPr>
          <a:xfrm>
            <a:off x="3278360" y="5723460"/>
            <a:ext cx="6820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2,4% aller Unfälle sind tödlich</a:t>
            </a:r>
          </a:p>
        </p:txBody>
      </p:sp>
      <p:pic>
        <p:nvPicPr>
          <p:cNvPr id="12" name="Grafik 9">
            <a:extLst>
              <a:ext uri="{FF2B5EF4-FFF2-40B4-BE49-F238E27FC236}">
                <a16:creationId xmlns:a16="http://schemas.microsoft.com/office/drawing/2014/main" id="{D0CFDE80-2488-29BC-4E5A-25792409CC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24028" y="5668988"/>
            <a:ext cx="443787" cy="423804"/>
          </a:xfrm>
          <a:prstGeom prst="rect">
            <a:avLst/>
          </a:prstGeom>
        </p:spPr>
      </p:pic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FD6A3F23-2A6C-0F4D-C8E9-C32059C52221}"/>
              </a:ext>
            </a:extLst>
          </p:cNvPr>
          <p:cNvCxnSpPr>
            <a:cxnSpLocks/>
          </p:cNvCxnSpPr>
          <p:nvPr/>
        </p:nvCxnSpPr>
        <p:spPr>
          <a:xfrm>
            <a:off x="1426234" y="5560299"/>
            <a:ext cx="9339532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Grafik 16">
            <a:extLst>
              <a:ext uri="{FF2B5EF4-FFF2-40B4-BE49-F238E27FC236}">
                <a16:creationId xmlns:a16="http://schemas.microsoft.com/office/drawing/2014/main" id="{F8BCE6DF-D36B-264C-5D6D-738E8C96A53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983" t="21760" r="25652" b="20424"/>
          <a:stretch>
            <a:fillRect/>
          </a:stretch>
        </p:blipFill>
        <p:spPr>
          <a:xfrm>
            <a:off x="8988854" y="2565200"/>
            <a:ext cx="2533911" cy="1483610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DB522187-614F-229F-E2CA-6F378BC82D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9124" y="1121674"/>
            <a:ext cx="4282130" cy="437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271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48EAC9-05BE-782F-4FC0-FBB1E9E85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Chapter">
            <a:extLst>
              <a:ext uri="{FF2B5EF4-FFF2-40B4-BE49-F238E27FC236}">
                <a16:creationId xmlns:a16="http://schemas.microsoft.com/office/drawing/2014/main" id="{70C97998-214F-95C2-B21B-142C20B70488}"/>
              </a:ext>
            </a:extLst>
          </p:cNvPr>
          <p:cNvSpPr txBox="1"/>
          <p:nvPr/>
        </p:nvSpPr>
        <p:spPr>
          <a:xfrm>
            <a:off x="2609314" y="6454379"/>
            <a:ext cx="6973372" cy="37110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endParaRPr lang="de-DE" sz="1678" dirty="0">
              <a:latin typeface="NewsGoth for Porsche Com" panose="020B0506020203020204" pitchFamily="34" charset="0"/>
            </a:endParaRP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25E8E22E-87AF-A10C-F4EA-4176C2A85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44757" y="1910738"/>
            <a:ext cx="5032420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Verhältnis der Unfallschwere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FB4A1716-0A76-0B35-C568-6EFDBEE383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07566" y="2649402"/>
            <a:ext cx="6809462" cy="369332"/>
          </a:xfrm>
        </p:spPr>
        <p:txBody>
          <a:bodyPr/>
          <a:lstStyle/>
          <a:p>
            <a:r>
              <a:rPr lang="de-DE" sz="2400" dirty="0">
                <a:solidFill>
                  <a:srgbClr val="0096E6"/>
                </a:solidFill>
              </a:rPr>
              <a:t>Verteilung der Unfallursachen pro Unfallschwere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381D4E08-A0F3-13E6-91A8-ECABBB519A5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207565" y="3422434"/>
            <a:ext cx="6079543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Key Performance </a:t>
            </a:r>
            <a:r>
              <a:rPr lang="de-DE" sz="2400" dirty="0" err="1">
                <a:solidFill>
                  <a:schemeClr val="bg1">
                    <a:lumMod val="75000"/>
                  </a:schemeClr>
                </a:solidFill>
              </a:rPr>
              <a:t>Indicators</a:t>
            </a:r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 (KPIs)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B33375CB-3658-C770-E131-737C1F661C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07566" y="4208598"/>
            <a:ext cx="4635606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Handlungsempfehlungen</a:t>
            </a:r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7FD50372-A575-C978-5D2E-D2F7F666C19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381116" y="1833929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1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E815CDEA-9458-AADA-0DFE-A9B5A34ECC0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81116" y="2583470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2</a:t>
            </a:r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6E546E71-876A-1F9E-C182-B5865297C2E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81116" y="3328686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3</a:t>
            </a:r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92ED9ED0-30C4-4D1E-88FE-626DCEC85FF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381116" y="4085263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4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312CCFA-C7DB-ACAD-244C-45AA17FDA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Agenda </a:t>
            </a:r>
          </a:p>
        </p:txBody>
      </p:sp>
    </p:spTree>
    <p:extLst>
      <p:ext uri="{BB962C8B-B14F-4D97-AF65-F5344CB8AC3E}">
        <p14:creationId xmlns:p14="http://schemas.microsoft.com/office/powerpoint/2010/main" val="767602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593AF2-4AC7-A92B-1107-4E2673B9A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6697F5-9F5B-92EA-2017-C6296EEE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282" y="307710"/>
            <a:ext cx="10224463" cy="461366"/>
          </a:xfrm>
        </p:spPr>
        <p:txBody>
          <a:bodyPr>
            <a:normAutofit fontScale="90000"/>
          </a:bodyPr>
          <a:lstStyle/>
          <a:p>
            <a:r>
              <a:rPr lang="de-DE" dirty="0"/>
              <a:t>Verteilung der Unfallursachen pro Unfallschwere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3E25890-6FA4-86E6-8204-A8B09457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6</a:t>
            </a:fld>
            <a:endParaRPr lang="de-DE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E7A560E0-3510-758D-2926-7A3F3B310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pic>
        <p:nvPicPr>
          <p:cNvPr id="7" name="Grafik 9">
            <a:extLst>
              <a:ext uri="{FF2B5EF4-FFF2-40B4-BE49-F238E27FC236}">
                <a16:creationId xmlns:a16="http://schemas.microsoft.com/office/drawing/2014/main" id="{57E06329-594A-4736-9980-FE39F81196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98466" y="5942386"/>
            <a:ext cx="443787" cy="42380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E7F5060-C77B-8460-0881-389B00D10E59}"/>
              </a:ext>
            </a:extLst>
          </p:cNvPr>
          <p:cNvSpPr txBox="1"/>
          <p:nvPr/>
        </p:nvSpPr>
        <p:spPr>
          <a:xfrm>
            <a:off x="2248618" y="5805350"/>
            <a:ext cx="6544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Die Unfallursachen sind sehr ähnlich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Eingeleitete Maßnahmen wirken bei jedem Schweregrad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88257B91-D7B7-E2BA-989D-31A5DBB78411}"/>
              </a:ext>
            </a:extLst>
          </p:cNvPr>
          <p:cNvCxnSpPr>
            <a:cxnSpLocks/>
          </p:cNvCxnSpPr>
          <p:nvPr/>
        </p:nvCxnSpPr>
        <p:spPr>
          <a:xfrm>
            <a:off x="1426234" y="5560299"/>
            <a:ext cx="9339532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7018364-28AE-FB6F-0BF0-3C2414C9E7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987" y="1126419"/>
            <a:ext cx="6911435" cy="4319647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3753CF86-9531-39B0-2C56-B55E8CD4782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461" t="24033" r="7461" b="22856"/>
          <a:stretch>
            <a:fillRect/>
          </a:stretch>
        </p:blipFill>
        <p:spPr>
          <a:xfrm>
            <a:off x="7597422" y="1320076"/>
            <a:ext cx="2991555" cy="250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542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7070D-4207-C820-B51E-4DF093B96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Chapter">
            <a:extLst>
              <a:ext uri="{FF2B5EF4-FFF2-40B4-BE49-F238E27FC236}">
                <a16:creationId xmlns:a16="http://schemas.microsoft.com/office/drawing/2014/main" id="{F9D328EC-5713-3353-40B1-1320C95BE148}"/>
              </a:ext>
            </a:extLst>
          </p:cNvPr>
          <p:cNvSpPr txBox="1"/>
          <p:nvPr/>
        </p:nvSpPr>
        <p:spPr>
          <a:xfrm>
            <a:off x="2609314" y="6454379"/>
            <a:ext cx="6973372" cy="37110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endParaRPr lang="de-DE" sz="1678" dirty="0">
              <a:latin typeface="NewsGoth for Porsche Com" panose="020B0506020203020204" pitchFamily="34" charset="0"/>
            </a:endParaRP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3DAFF037-4956-C448-3AA2-4E4E0CF100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44757" y="1910738"/>
            <a:ext cx="5032420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Verhältnis der Unfallschwere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7164A64A-1CD1-7A57-9BAB-5EABEB8B14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07566" y="2649402"/>
            <a:ext cx="6809462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Verteilung der Unfallursachen pro Unfallschwere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E67BFA0C-FED5-9519-5B5D-98457F9863E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207565" y="3422434"/>
            <a:ext cx="6079543" cy="369332"/>
          </a:xfrm>
        </p:spPr>
        <p:txBody>
          <a:bodyPr/>
          <a:lstStyle/>
          <a:p>
            <a:r>
              <a:rPr lang="de-DE" sz="2400" dirty="0">
                <a:solidFill>
                  <a:srgbClr val="0096E6"/>
                </a:solidFill>
              </a:rPr>
              <a:t>Key Performance </a:t>
            </a:r>
            <a:r>
              <a:rPr lang="de-DE" sz="2400" dirty="0" err="1">
                <a:solidFill>
                  <a:srgbClr val="0096E6"/>
                </a:solidFill>
              </a:rPr>
              <a:t>Indicators</a:t>
            </a:r>
            <a:r>
              <a:rPr lang="de-DE" sz="2400" dirty="0">
                <a:solidFill>
                  <a:srgbClr val="0096E6"/>
                </a:solidFill>
              </a:rPr>
              <a:t> (KPIs)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185DD85D-4D12-0EFB-B1E5-640C3F5B5E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07566" y="4208598"/>
            <a:ext cx="4635606" cy="369332"/>
          </a:xfrm>
        </p:spPr>
        <p:txBody>
          <a:bodyPr/>
          <a:lstStyle/>
          <a:p>
            <a:r>
              <a:rPr lang="de-DE" sz="2400" dirty="0">
                <a:solidFill>
                  <a:schemeClr val="bg1">
                    <a:lumMod val="75000"/>
                  </a:schemeClr>
                </a:solidFill>
              </a:rPr>
              <a:t>Handlungsempfehlungen</a:t>
            </a:r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3135BF7E-D6BA-44A0-F322-34EC25309CA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381116" y="1833929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1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FDBB2A8E-0451-A9BB-05F9-A4392E931C0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81116" y="2583470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2</a:t>
            </a:r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785865E5-AEAD-6953-0674-C727F1DD71E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81116" y="3328686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3</a:t>
            </a:r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E5F21B82-A0D8-57FA-DCFE-1C76DA7854E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381116" y="4085263"/>
            <a:ext cx="580225" cy="579908"/>
          </a:xfrm>
        </p:spPr>
        <p:txBody>
          <a:bodyPr>
            <a:noAutofit/>
          </a:bodyPr>
          <a:lstStyle/>
          <a:p>
            <a:r>
              <a:rPr lang="de-DE" sz="2400" dirty="0"/>
              <a:t>4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FDDD98C-192D-4900-6412-AA384E37A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Agenda </a:t>
            </a:r>
          </a:p>
        </p:txBody>
      </p:sp>
    </p:spTree>
    <p:extLst>
      <p:ext uri="{BB962C8B-B14F-4D97-AF65-F5344CB8AC3E}">
        <p14:creationId xmlns:p14="http://schemas.microsoft.com/office/powerpoint/2010/main" val="2311002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E00EAC-89D0-1C24-2AE3-5149DC900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282" y="307710"/>
            <a:ext cx="11152718" cy="461366"/>
          </a:xfrm>
        </p:spPr>
        <p:txBody>
          <a:bodyPr>
            <a:normAutofit fontScale="90000"/>
          </a:bodyPr>
          <a:lstStyle/>
          <a:p>
            <a:r>
              <a:rPr lang="de-DE" dirty="0"/>
              <a:t>KPI - Geschlecht des Fahrers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871F426-8B33-88D4-1180-52BDA3939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48E8745-52C8-7473-55E6-A3DBE091F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pic>
        <p:nvPicPr>
          <p:cNvPr id="11" name="Grafik 9">
            <a:extLst>
              <a:ext uri="{FF2B5EF4-FFF2-40B4-BE49-F238E27FC236}">
                <a16:creationId xmlns:a16="http://schemas.microsoft.com/office/drawing/2014/main" id="{431FE09C-CAA7-3655-F280-4363CA7C93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52914" y="5869619"/>
            <a:ext cx="443787" cy="423804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DCB05D07-2AF2-9911-DDBC-A4A763281DA5}"/>
              </a:ext>
            </a:extLst>
          </p:cNvPr>
          <p:cNvSpPr txBox="1"/>
          <p:nvPr/>
        </p:nvSpPr>
        <p:spPr>
          <a:xfrm>
            <a:off x="2340634" y="5758356"/>
            <a:ext cx="7976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Männliche Fahrer verursachen 96,1 % der tödlichen Unfälle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Ähnliche Verteilung bei allen Schweregraden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9AFBA187-4082-A5F8-BC69-C7A3EFF3C714}"/>
              </a:ext>
            </a:extLst>
          </p:cNvPr>
          <p:cNvCxnSpPr>
            <a:cxnSpLocks/>
          </p:cNvCxnSpPr>
          <p:nvPr/>
        </p:nvCxnSpPr>
        <p:spPr>
          <a:xfrm>
            <a:off x="1426234" y="5560299"/>
            <a:ext cx="9339532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" name="Grafik 37">
            <a:extLst>
              <a:ext uri="{FF2B5EF4-FFF2-40B4-BE49-F238E27FC236}">
                <a16:creationId xmlns:a16="http://schemas.microsoft.com/office/drawing/2014/main" id="{0447305C-D8CA-B0CF-0F55-0B29B27B2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844" y="1191399"/>
            <a:ext cx="10250311" cy="426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1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80DF63-0E0C-3589-A4FE-46F675A11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KPI - Bildungsniveau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A7B55E-ECC2-90CC-9B8E-8FDF05D0D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22CC3-123C-4EE6-8D74-F6626F3CE33C}" type="slidenum">
              <a:rPr lang="de-DE" smtClean="0"/>
              <a:t>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326BCAF-C58E-9D6B-EBCB-4C686A486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Urban Mobility Insights GmbH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9555B6F-4704-7B33-A95F-DFBBDC429750}"/>
              </a:ext>
            </a:extLst>
          </p:cNvPr>
          <p:cNvSpPr txBox="1"/>
          <p:nvPr/>
        </p:nvSpPr>
        <p:spPr>
          <a:xfrm>
            <a:off x="2122098" y="5741962"/>
            <a:ext cx="7947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Mittelstufe Absolventen verursachen 66,3 % der tödlichen Unfälle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Ähnliche Verteilung bei allen Schweregraden</a:t>
            </a:r>
          </a:p>
        </p:txBody>
      </p:sp>
      <p:pic>
        <p:nvPicPr>
          <p:cNvPr id="14" name="Grafik 9">
            <a:extLst>
              <a:ext uri="{FF2B5EF4-FFF2-40B4-BE49-F238E27FC236}">
                <a16:creationId xmlns:a16="http://schemas.microsoft.com/office/drawing/2014/main" id="{D42FA763-21E8-0A3C-9BE2-12843FF72C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90609" y="5837299"/>
            <a:ext cx="443787" cy="423804"/>
          </a:xfrm>
          <a:prstGeom prst="rect">
            <a:avLst/>
          </a:prstGeom>
        </p:spPr>
      </p:pic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2F6AD5A8-2F17-55A7-DC8A-2DE165E5E3DF}"/>
              </a:ext>
            </a:extLst>
          </p:cNvPr>
          <p:cNvCxnSpPr>
            <a:cxnSpLocks/>
          </p:cNvCxnSpPr>
          <p:nvPr/>
        </p:nvCxnSpPr>
        <p:spPr>
          <a:xfrm>
            <a:off x="1426234" y="5560299"/>
            <a:ext cx="9339532" cy="0"/>
          </a:xfrm>
          <a:prstGeom prst="line">
            <a:avLst/>
          </a:prstGeom>
          <a:ln w="254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Grafik 36">
            <a:extLst>
              <a:ext uri="{FF2B5EF4-FFF2-40B4-BE49-F238E27FC236}">
                <a16:creationId xmlns:a16="http://schemas.microsoft.com/office/drawing/2014/main" id="{0D6F1BE4-27F4-FAC3-D704-15CCD963F8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00" y="1116586"/>
            <a:ext cx="9921815" cy="434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50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403</Words>
  <Application>Microsoft Office PowerPoint</Application>
  <PresentationFormat>Breitbild</PresentationFormat>
  <Paragraphs>116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NewsGoth for Porsche Com</vt:lpstr>
      <vt:lpstr>Office</vt:lpstr>
      <vt:lpstr>Reporting zu Verkehrsunfällen in Addis Abeba</vt:lpstr>
      <vt:lpstr>Agenda </vt:lpstr>
      <vt:lpstr>Agenda </vt:lpstr>
      <vt:lpstr>Verhältnis der Unfallschwere in %</vt:lpstr>
      <vt:lpstr>Agenda </vt:lpstr>
      <vt:lpstr>Verteilung der Unfallursachen pro Unfallschwere</vt:lpstr>
      <vt:lpstr>Agenda </vt:lpstr>
      <vt:lpstr>KPI - Geschlecht des Fahrers</vt:lpstr>
      <vt:lpstr>KPI - Bildungsniveau</vt:lpstr>
      <vt:lpstr>KPI - Kollisionstyp</vt:lpstr>
      <vt:lpstr>KPI - Anzahl beteiligter Fahrzeuge</vt:lpstr>
      <vt:lpstr>KPI - Fahrspur oder Mittelstreifen</vt:lpstr>
      <vt:lpstr>Verteilung der Unfallursachen pro Unfallschwere</vt:lpstr>
      <vt:lpstr>KPI - Kreuzungstyp</vt:lpstr>
      <vt:lpstr>Agenda </vt:lpstr>
      <vt:lpstr>Handlungsempfehlungen für Ursachen</vt:lpstr>
      <vt:lpstr>Backup Folien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Hampel, Philipp</dc:creator>
  <cp:lastModifiedBy>Philipp Hampel</cp:lastModifiedBy>
  <cp:revision>21</cp:revision>
  <dcterms:created xsi:type="dcterms:W3CDTF">2025-09-18T13:26:07Z</dcterms:created>
  <dcterms:modified xsi:type="dcterms:W3CDTF">2025-11-03T20:48:35Z</dcterms:modified>
</cp:coreProperties>
</file>

<file path=docProps/thumbnail.jpeg>
</file>